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  <p:embeddedFont>
      <p:font typeface="Roboto Medium"/>
      <p:regular r:id="rId25"/>
      <p:bold r:id="rId26"/>
      <p:italic r:id="rId27"/>
      <p:boldItalic r:id="rId28"/>
    </p:embeddedFont>
    <p:embeddedFont>
      <p:font typeface="Old Standard TT"/>
      <p:regular r:id="rId29"/>
      <p:bold r:id="rId30"/>
      <p: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Medium-bold.fntdata"/><Relationship Id="rId25" Type="http://schemas.openxmlformats.org/officeDocument/2006/relationships/font" Target="fonts/RobotoMedium-regular.fntdata"/><Relationship Id="rId28" Type="http://schemas.openxmlformats.org/officeDocument/2006/relationships/font" Target="fonts/RobotoMedium-boldItalic.fntdata"/><Relationship Id="rId27" Type="http://schemas.openxmlformats.org/officeDocument/2006/relationships/font" Target="fonts/Roboto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ldStandardTT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ldStandardTT-italic.fntdata"/><Relationship Id="rId30" Type="http://schemas.openxmlformats.org/officeDocument/2006/relationships/font" Target="fonts/OldStandardTT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d57a6aa85_0_5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d57a6aa85_0_5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d57a6aa85_0_5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d57a6aa85_0_5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d57a6aa85_0_5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d57a6aa85_0_5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d57a6aa85_0_5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d57a6aa85_0_5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8d57a6aa85_0_5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8d57a6aa85_0_5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8ec93ec9c3_0_10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8ec93ec9c3_0_10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8c41b62b7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8c41b62b7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c41b62b7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c41b62b7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c41b62b79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c41b62b79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d57a6a598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d57a6a598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57a6aa8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57a6aa8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d57a6aa8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d57a6aa8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d57a6aa85_0_4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d57a6aa85_0_4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d57a6aa85_0_5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d57a6aa85_0_5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57a6aa85_0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d57a6aa85_0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jstor.org/stable/1320843" TargetMode="External"/><Relationship Id="rId4" Type="http://schemas.openxmlformats.org/officeDocument/2006/relationships/hyperlink" Target="https://books.google.com/books/about/Nursing_Education.html?id=rfvGAAAACAAJ" TargetMode="External"/><Relationship Id="rId10" Type="http://schemas.openxmlformats.org/officeDocument/2006/relationships/image" Target="../media/image1.png"/><Relationship Id="rId9" Type="http://schemas.openxmlformats.org/officeDocument/2006/relationships/hyperlink" Target="http://drive.google.com/file/d/1U_IHYGENcVqNLDL8RqMCSnBrK7lZLAeZ/view" TargetMode="External"/><Relationship Id="rId5" Type="http://schemas.openxmlformats.org/officeDocument/2006/relationships/hyperlink" Target="https://books.google.com/books/about/Nursing_Education.html?id=rfvGAAAACAAJ" TargetMode="External"/><Relationship Id="rId6" Type="http://schemas.openxmlformats.org/officeDocument/2006/relationships/hyperlink" Target="https://books.google.com/books/about/Nursing_Education.html?id=rfvGAAAACAAJ" TargetMode="External"/><Relationship Id="rId7" Type="http://schemas.openxmlformats.org/officeDocument/2006/relationships/hyperlink" Target="http://www.moe.goc.tt/curriculumprocess.html" TargetMode="External"/><Relationship Id="rId8" Type="http://schemas.openxmlformats.org/officeDocument/2006/relationships/hyperlink" Target="http://www.moe.goc.tt/curriculumprocess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6000" y="126000"/>
            <a:ext cx="9012000" cy="15228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000000"/>
                </a:solidFill>
              </a:rPr>
              <a:t>KNOWLEDGE AND CURRICULUM</a:t>
            </a:r>
            <a:endParaRPr b="1" sz="41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 u="sng">
                <a:solidFill>
                  <a:srgbClr val="000000"/>
                </a:solidFill>
              </a:rPr>
              <a:t>Unit IX- </a:t>
            </a:r>
            <a:r>
              <a:rPr b="1" lang="en" sz="2800" u="sng">
                <a:solidFill>
                  <a:srgbClr val="000000"/>
                </a:solidFill>
              </a:rPr>
              <a:t> Curriculum as process and practice</a:t>
            </a:r>
            <a:endParaRPr b="1" sz="2800" u="sng">
              <a:solidFill>
                <a:srgbClr val="000000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480185"/>
            <a:ext cx="8118600" cy="15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D9D9D9"/>
                </a:solidFill>
              </a:rPr>
              <a:t>Dr.V.Regina</a:t>
            </a:r>
            <a:endParaRPr b="1"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Principal ,Asst,Professor of Biological Science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CSI Bishop Newbigin College of Education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No.109, Dr.Radhakrishnan salai, Mylapore, Chennai - 600004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800" y="3480175"/>
            <a:ext cx="13335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/>
        </p:nvSpPr>
        <p:spPr>
          <a:xfrm>
            <a:off x="676350" y="604200"/>
            <a:ext cx="30156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Language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22"/>
          <p:cNvSpPr txBox="1"/>
          <p:nvPr/>
        </p:nvSpPr>
        <p:spPr>
          <a:xfrm>
            <a:off x="4673025" y="604200"/>
            <a:ext cx="4395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policy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using english as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medium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beginning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class 1 is being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implemented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all the private, unaided school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throughout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country. In 2019 NEP till 5th standard mother tongue is the medium of instruction.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22"/>
          <p:cNvSpPr txBox="1"/>
          <p:nvPr/>
        </p:nvSpPr>
        <p:spPr>
          <a:xfrm>
            <a:off x="676350" y="2512950"/>
            <a:ext cx="30156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Other </a:t>
            </a: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scholastic</a:t>
            </a: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 areas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22"/>
          <p:cNvSpPr txBox="1"/>
          <p:nvPr/>
        </p:nvSpPr>
        <p:spPr>
          <a:xfrm>
            <a:off x="4673000" y="2459550"/>
            <a:ext cx="4395000" cy="12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Several has modified NCF science and social science recommendations. Schooling starting from 3 years of age onwards. From school education to higher education the NEP envisions to provide a new structure to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sector to the country.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22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/>
        </p:nvSpPr>
        <p:spPr>
          <a:xfrm>
            <a:off x="1122800" y="267325"/>
            <a:ext cx="70149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Major reforms school Educations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23"/>
          <p:cNvSpPr txBox="1"/>
          <p:nvPr/>
        </p:nvSpPr>
        <p:spPr>
          <a:xfrm>
            <a:off x="160400" y="727150"/>
            <a:ext cx="4405800" cy="3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Universalisation of early childhood care education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. (ECCE)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National mission on foundation literacy and numeracy..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5 + 3 + 3 + 4 curricular and pedagogical structure.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to integrate 21st century skills, mathematical thinking and scientific temper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No rigid separation between art and sciences between curricular and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extracurricular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activities, between vocational and academic streams.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Education of gifted children.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23"/>
          <p:cNvSpPr txBox="1"/>
          <p:nvPr/>
        </p:nvSpPr>
        <p:spPr>
          <a:xfrm>
            <a:off x="4715775" y="727150"/>
            <a:ext cx="4106100" cy="39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Gender inclusion fund.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KGBVs upto grade 12.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Reduction in curriculum to corre concepts.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Vocational integration from class 6 onwards.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Universities to be named not on the basis of ownership but on quality on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NCTE will act as professional standard setting bodies (PSSB s )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23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/>
        </p:nvSpPr>
        <p:spPr>
          <a:xfrm>
            <a:off x="751200" y="2459400"/>
            <a:ext cx="30156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Meritocracy and its impact on </a:t>
            </a: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24"/>
          <p:cNvSpPr txBox="1"/>
          <p:nvPr/>
        </p:nvSpPr>
        <p:spPr>
          <a:xfrm>
            <a:off x="4457700" y="1128100"/>
            <a:ext cx="46863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Personification and genetics : it the incentive approach to merit it is characteristic of actions to personal quality.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Deserts and entitlement : an incentive argument is entirely instrumental related to results.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Distribution independence: the results desired have a string distributive components , with  a preference for equality, then in assessing merits , concern about distribution and inequality would enter the evaluation.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2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/>
          <p:nvPr/>
        </p:nvSpPr>
        <p:spPr>
          <a:xfrm>
            <a:off x="1122800" y="267325"/>
            <a:ext cx="70149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Relationship between power ideology and the curriculum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25"/>
          <p:cNvSpPr txBox="1"/>
          <p:nvPr/>
        </p:nvSpPr>
        <p:spPr>
          <a:xfrm>
            <a:off x="160400" y="727150"/>
            <a:ext cx="4405800" cy="3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Educational decisions are all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ideological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decisions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argument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claiming that every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educational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decisions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is ideological to all levels of educational activities.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Laws of compulsory education and its duration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levels of allocation of economic resources to education in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comparison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to other areas of social activity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25"/>
          <p:cNvSpPr txBox="1"/>
          <p:nvPr/>
        </p:nvSpPr>
        <p:spPr>
          <a:xfrm>
            <a:off x="4715775" y="727150"/>
            <a:ext cx="4106100" cy="39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uniform organisation of the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educational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system for all children.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class or cultural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segregation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schools.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Religious education for all  or 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separation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religion from public education, all are clearly ideological decision.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Philosophy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or pedagogy theory of education, educational outlook are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nothing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ideology.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2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/>
        </p:nvSpPr>
        <p:spPr>
          <a:xfrm>
            <a:off x="1064550" y="127400"/>
            <a:ext cx="70149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Relationship between power ideology and the curriculum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26"/>
          <p:cNvSpPr/>
          <p:nvPr/>
        </p:nvSpPr>
        <p:spPr>
          <a:xfrm>
            <a:off x="4887879" y="1195886"/>
            <a:ext cx="3747000" cy="2807400"/>
          </a:xfrm>
          <a:prstGeom prst="triangle">
            <a:avLst>
              <a:gd fmla="val 50000" name="adj"/>
            </a:avLst>
          </a:prstGeom>
          <a:solidFill>
            <a:srgbClr val="83E3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8" name="Google Shape;178;p26"/>
          <p:cNvGrpSpPr/>
          <p:nvPr/>
        </p:nvGrpSpPr>
        <p:grpSpPr>
          <a:xfrm>
            <a:off x="5503087" y="3518100"/>
            <a:ext cx="3597205" cy="1168655"/>
            <a:chOff x="3698064" y="3116689"/>
            <a:chExt cx="2495287" cy="832079"/>
          </a:xfrm>
        </p:grpSpPr>
        <p:sp>
          <p:nvSpPr>
            <p:cNvPr id="179" name="Google Shape;179;p26"/>
            <p:cNvSpPr/>
            <p:nvPr/>
          </p:nvSpPr>
          <p:spPr>
            <a:xfrm rot="10800000">
              <a:off x="3698064" y="3575617"/>
              <a:ext cx="1740900" cy="125400"/>
            </a:xfrm>
            <a:prstGeom prst="rightArrow">
              <a:avLst>
                <a:gd fmla="val 25514" name="adj1"/>
                <a:gd fmla="val 64322" name="adj2"/>
              </a:avLst>
            </a:prstGeom>
            <a:solidFill>
              <a:srgbClr val="1D7E7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26"/>
            <p:cNvSpPr txBox="1"/>
            <p:nvPr/>
          </p:nvSpPr>
          <p:spPr>
            <a:xfrm rot="620">
              <a:off x="3771608" y="3655818"/>
              <a:ext cx="1662900" cy="29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Training </a:t>
              </a:r>
              <a:endParaRPr sz="1200">
                <a:solidFill>
                  <a:srgbClr val="FFFFFF"/>
                </a:solidFill>
              </a:endParaRPr>
            </a:p>
          </p:txBody>
        </p:sp>
        <p:sp>
          <p:nvSpPr>
            <p:cNvPr id="181" name="Google Shape;181;p26"/>
            <p:cNvSpPr/>
            <p:nvPr/>
          </p:nvSpPr>
          <p:spPr>
            <a:xfrm>
              <a:off x="5434651" y="3116689"/>
              <a:ext cx="758700" cy="7461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57150" rotWithShape="0" algn="bl" dir="5400000" dist="19050">
                <a:srgbClr val="212121">
                  <a:alpha val="3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Teacher </a:t>
              </a:r>
              <a:endParaRPr sz="1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82" name="Google Shape;182;p26"/>
          <p:cNvGrpSpPr/>
          <p:nvPr/>
        </p:nvGrpSpPr>
        <p:grpSpPr>
          <a:xfrm>
            <a:off x="4544522" y="1283570"/>
            <a:ext cx="1801412" cy="3089186"/>
            <a:chOff x="3033133" y="1525710"/>
            <a:chExt cx="1249592" cy="2199492"/>
          </a:xfrm>
        </p:grpSpPr>
        <p:sp>
          <p:nvSpPr>
            <p:cNvPr id="183" name="Google Shape;183;p26"/>
            <p:cNvSpPr/>
            <p:nvPr/>
          </p:nvSpPr>
          <p:spPr>
            <a:xfrm rot="-3360517">
              <a:off x="2960437" y="2297046"/>
              <a:ext cx="1629676" cy="125310"/>
            </a:xfrm>
            <a:prstGeom prst="rightArrow">
              <a:avLst>
                <a:gd fmla="val 25514" name="adj1"/>
                <a:gd fmla="val 64322" name="adj2"/>
              </a:avLst>
            </a:prstGeom>
            <a:solidFill>
              <a:srgbClr val="249C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26"/>
            <p:cNvSpPr txBox="1"/>
            <p:nvPr/>
          </p:nvSpPr>
          <p:spPr>
            <a:xfrm rot="-3365016">
              <a:off x="2786718" y="2151658"/>
              <a:ext cx="1664030" cy="29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Learning</a:t>
              </a:r>
              <a:endParaRPr sz="1200">
                <a:solidFill>
                  <a:srgbClr val="FFFFFF"/>
                </a:solidFill>
              </a:endParaRPr>
            </a:p>
          </p:txBody>
        </p:sp>
        <p:sp>
          <p:nvSpPr>
            <p:cNvPr id="185" name="Google Shape;185;p26"/>
            <p:cNvSpPr/>
            <p:nvPr/>
          </p:nvSpPr>
          <p:spPr>
            <a:xfrm>
              <a:off x="3058174" y="2936202"/>
              <a:ext cx="828000" cy="789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57150" rotWithShape="0" algn="bl" dir="5400000" dist="19050">
                <a:srgbClr val="212121">
                  <a:alpha val="3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Learner </a:t>
              </a:r>
              <a:endParaRPr sz="1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86" name="Google Shape;186;p26"/>
          <p:cNvGrpSpPr/>
          <p:nvPr/>
        </p:nvGrpSpPr>
        <p:grpSpPr>
          <a:xfrm>
            <a:off x="6064875" y="492025"/>
            <a:ext cx="2837616" cy="2946592"/>
            <a:chOff x="4087762" y="962133"/>
            <a:chExt cx="1968380" cy="2097965"/>
          </a:xfrm>
        </p:grpSpPr>
        <p:sp>
          <p:nvSpPr>
            <p:cNvPr id="187" name="Google Shape;187;p26"/>
            <p:cNvSpPr/>
            <p:nvPr/>
          </p:nvSpPr>
          <p:spPr>
            <a:xfrm rot="3420919">
              <a:off x="4575050" y="2300047"/>
              <a:ext cx="1581515" cy="125402"/>
            </a:xfrm>
            <a:prstGeom prst="rightArrow">
              <a:avLst>
                <a:gd fmla="val 25514" name="adj1"/>
                <a:gd fmla="val 64322" name="adj2"/>
              </a:avLst>
            </a:prstGeom>
            <a:solidFill>
              <a:srgbClr val="155B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6"/>
            <p:cNvSpPr/>
            <p:nvPr/>
          </p:nvSpPr>
          <p:spPr>
            <a:xfrm>
              <a:off x="4087762" y="962133"/>
              <a:ext cx="966300" cy="8907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57150" rotWithShape="0" algn="bl" dir="5400000" dist="19050">
                <a:srgbClr val="212121">
                  <a:alpha val="3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Knowledge</a:t>
              </a:r>
              <a:endParaRPr sz="1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89" name="Google Shape;189;p26"/>
            <p:cNvSpPr txBox="1"/>
            <p:nvPr/>
          </p:nvSpPr>
          <p:spPr>
            <a:xfrm rot="3420634">
              <a:off x="4640653" y="2101762"/>
              <a:ext cx="1673878" cy="2928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Teaching</a:t>
              </a:r>
              <a:endParaRPr sz="1200">
                <a:solidFill>
                  <a:srgbClr val="FFFFFF"/>
                </a:solidFill>
              </a:endParaRPr>
            </a:p>
          </p:txBody>
        </p:sp>
      </p:grpSp>
      <p:sp>
        <p:nvSpPr>
          <p:cNvPr id="190" name="Google Shape;190;p26"/>
          <p:cNvSpPr txBox="1"/>
          <p:nvPr/>
        </p:nvSpPr>
        <p:spPr>
          <a:xfrm>
            <a:off x="53475" y="1133500"/>
            <a:ext cx="4491000" cy="3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Functions of education in formation of ideologies and identity.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Factors which influence the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national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education system and form identity and ideology of a country.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Thus education system includes the full range of learning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opportunities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available in a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country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,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whether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they are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provided or financed by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public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or private sector that sustains it.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2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>
            <p:ph type="title"/>
          </p:nvPr>
        </p:nvSpPr>
        <p:spPr>
          <a:xfrm>
            <a:off x="943375" y="2111200"/>
            <a:ext cx="2233800" cy="51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Conclusion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197" name="Google Shape;197;p27"/>
          <p:cNvSpPr txBox="1"/>
          <p:nvPr/>
        </p:nvSpPr>
        <p:spPr>
          <a:xfrm>
            <a:off x="4475525" y="-63875"/>
            <a:ext cx="4500600" cy="1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Teachers enter particular schooling and situations with a personal but shared idea of the good and a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commitment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human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emancipation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, an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ability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think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critically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in action understanding of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their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role and their expectations others have if them and a proposal for action which sets out essential principles and features of the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educational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encounter.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p27"/>
          <p:cNvSpPr txBox="1"/>
          <p:nvPr/>
        </p:nvSpPr>
        <p:spPr>
          <a:xfrm>
            <a:off x="4854350" y="4183500"/>
            <a:ext cx="4068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the process model is driven by general principles and places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emphasis on judgement and meaning making, it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doesn't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make explicit statement.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27"/>
          <p:cNvSpPr/>
          <p:nvPr/>
        </p:nvSpPr>
        <p:spPr>
          <a:xfrm rot="-5400000">
            <a:off x="5794050" y="1854299"/>
            <a:ext cx="1894800" cy="2240700"/>
          </a:xfrm>
          <a:prstGeom prst="ellipse">
            <a:avLst/>
          </a:prstGeom>
          <a:noFill/>
          <a:ln cap="flat" cmpd="sng" w="19050">
            <a:solidFill>
              <a:srgbClr val="90DDD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0" name="Google Shape;200;p27"/>
          <p:cNvGrpSpPr/>
          <p:nvPr/>
        </p:nvGrpSpPr>
        <p:grpSpPr>
          <a:xfrm>
            <a:off x="6277286" y="2613493"/>
            <a:ext cx="972959" cy="833317"/>
            <a:chOff x="3664038" y="1663782"/>
            <a:chExt cx="1815900" cy="1815900"/>
          </a:xfrm>
        </p:grpSpPr>
        <p:sp>
          <p:nvSpPr>
            <p:cNvPr id="201" name="Google Shape;201;p27"/>
            <p:cNvSpPr/>
            <p:nvPr/>
          </p:nvSpPr>
          <p:spPr>
            <a:xfrm>
              <a:off x="3664038" y="1663782"/>
              <a:ext cx="1815900" cy="1815900"/>
            </a:xfrm>
            <a:prstGeom prst="ellipse">
              <a:avLst/>
            </a:prstGeom>
            <a:solidFill>
              <a:srgbClr val="1B786E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27"/>
            <p:cNvSpPr txBox="1"/>
            <p:nvPr/>
          </p:nvSpPr>
          <p:spPr>
            <a:xfrm>
              <a:off x="3899988" y="2158482"/>
              <a:ext cx="1344000" cy="8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Praxis</a:t>
              </a:r>
              <a:endParaRPr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3" name="Google Shape;203;p27"/>
          <p:cNvGrpSpPr/>
          <p:nvPr/>
        </p:nvGrpSpPr>
        <p:grpSpPr>
          <a:xfrm>
            <a:off x="6385787" y="1768190"/>
            <a:ext cx="717137" cy="606430"/>
            <a:chOff x="2859873" y="853971"/>
            <a:chExt cx="1068600" cy="1068600"/>
          </a:xfrm>
        </p:grpSpPr>
        <p:sp>
          <p:nvSpPr>
            <p:cNvPr id="204" name="Google Shape;204;p27"/>
            <p:cNvSpPr/>
            <p:nvPr/>
          </p:nvSpPr>
          <p:spPr>
            <a:xfrm>
              <a:off x="2859873" y="853971"/>
              <a:ext cx="1068600" cy="1068600"/>
            </a:xfrm>
            <a:prstGeom prst="ellipse">
              <a:avLst/>
            </a:prstGeom>
            <a:solidFill>
              <a:srgbClr val="155B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7"/>
            <p:cNvSpPr txBox="1"/>
            <p:nvPr/>
          </p:nvSpPr>
          <p:spPr>
            <a:xfrm>
              <a:off x="3012800" y="1022197"/>
              <a:ext cx="762600" cy="73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8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Theory </a:t>
              </a:r>
              <a:endParaRPr b="1" sz="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06" name="Google Shape;206;p27"/>
          <p:cNvGrpSpPr/>
          <p:nvPr/>
        </p:nvGrpSpPr>
        <p:grpSpPr>
          <a:xfrm>
            <a:off x="6379369" y="3577089"/>
            <a:ext cx="717137" cy="606431"/>
            <a:chOff x="5214448" y="3234278"/>
            <a:chExt cx="1068600" cy="1068600"/>
          </a:xfrm>
        </p:grpSpPr>
        <p:sp>
          <p:nvSpPr>
            <p:cNvPr id="207" name="Google Shape;207;p27"/>
            <p:cNvSpPr/>
            <p:nvPr/>
          </p:nvSpPr>
          <p:spPr>
            <a:xfrm>
              <a:off x="5214448" y="3234278"/>
              <a:ext cx="1068600" cy="1068600"/>
            </a:xfrm>
            <a:prstGeom prst="ellipse">
              <a:avLst/>
            </a:prstGeom>
            <a:solidFill>
              <a:srgbClr val="155B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7"/>
            <p:cNvSpPr txBox="1"/>
            <p:nvPr/>
          </p:nvSpPr>
          <p:spPr>
            <a:xfrm>
              <a:off x="5367375" y="3402503"/>
              <a:ext cx="762600" cy="73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8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action</a:t>
              </a:r>
              <a:endParaRPr b="1" sz="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09" name="Google Shape;209;p27"/>
          <p:cNvGrpSpPr/>
          <p:nvPr/>
        </p:nvGrpSpPr>
        <p:grpSpPr>
          <a:xfrm>
            <a:off x="5314901" y="2673494"/>
            <a:ext cx="717139" cy="606431"/>
            <a:chOff x="5214448" y="3234278"/>
            <a:chExt cx="1068603" cy="1068600"/>
          </a:xfrm>
        </p:grpSpPr>
        <p:sp>
          <p:nvSpPr>
            <p:cNvPr id="210" name="Google Shape;210;p27"/>
            <p:cNvSpPr/>
            <p:nvPr/>
          </p:nvSpPr>
          <p:spPr>
            <a:xfrm>
              <a:off x="5214448" y="3234278"/>
              <a:ext cx="1068600" cy="1068600"/>
            </a:xfrm>
            <a:prstGeom prst="ellipse">
              <a:avLst/>
            </a:prstGeom>
            <a:solidFill>
              <a:srgbClr val="155B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27"/>
            <p:cNvSpPr txBox="1"/>
            <p:nvPr/>
          </p:nvSpPr>
          <p:spPr>
            <a:xfrm>
              <a:off x="5214451" y="3402509"/>
              <a:ext cx="1068600" cy="73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8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Reflections</a:t>
              </a:r>
              <a:endParaRPr b="1" sz="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12" name="Google Shape;212;p27"/>
          <p:cNvGrpSpPr/>
          <p:nvPr/>
        </p:nvGrpSpPr>
        <p:grpSpPr>
          <a:xfrm>
            <a:off x="7452464" y="2673494"/>
            <a:ext cx="717137" cy="606431"/>
            <a:chOff x="5214448" y="3234278"/>
            <a:chExt cx="1068600" cy="1068600"/>
          </a:xfrm>
        </p:grpSpPr>
        <p:sp>
          <p:nvSpPr>
            <p:cNvPr id="213" name="Google Shape;213;p27"/>
            <p:cNvSpPr/>
            <p:nvPr/>
          </p:nvSpPr>
          <p:spPr>
            <a:xfrm>
              <a:off x="5214448" y="3234278"/>
              <a:ext cx="1068600" cy="1068600"/>
            </a:xfrm>
            <a:prstGeom prst="ellipse">
              <a:avLst/>
            </a:prstGeom>
            <a:solidFill>
              <a:srgbClr val="155B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7"/>
            <p:cNvSpPr txBox="1"/>
            <p:nvPr/>
          </p:nvSpPr>
          <p:spPr>
            <a:xfrm>
              <a:off x="5311244" y="3402509"/>
              <a:ext cx="971700" cy="73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8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Reflection</a:t>
              </a:r>
              <a:endParaRPr b="1" sz="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15" name="Google Shape;215;p2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"/>
          <p:cNvSpPr txBox="1"/>
          <p:nvPr>
            <p:ph type="title"/>
          </p:nvPr>
        </p:nvSpPr>
        <p:spPr>
          <a:xfrm>
            <a:off x="578075" y="454225"/>
            <a:ext cx="31653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Suggestive Readings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221" name="Google Shape;221;p28"/>
          <p:cNvSpPr txBox="1"/>
          <p:nvPr>
            <p:ph idx="1" type="body"/>
          </p:nvPr>
        </p:nvSpPr>
        <p:spPr>
          <a:xfrm>
            <a:off x="578075" y="1644075"/>
            <a:ext cx="7197300" cy="24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3"/>
              </a:rPr>
              <a:t>Laura H. Chapman, ‘curriculum development has process and product” (1985).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4"/>
              </a:rPr>
              <a:t>Nursing education , BT </a:t>
            </a:r>
            <a:r>
              <a:rPr i="1" lang="en" sz="1200" u="sng">
                <a:solidFill>
                  <a:schemeClr val="hlink"/>
                </a:solidFill>
                <a:hlinkClick r:id="rId5"/>
              </a:rPr>
              <a:t>Basavanthappa</a:t>
            </a:r>
            <a:r>
              <a:rPr i="1" lang="en" sz="1200" u="sng">
                <a:solidFill>
                  <a:schemeClr val="hlink"/>
                </a:solidFill>
                <a:hlinkClick r:id="rId6"/>
              </a:rPr>
              <a:t> 2003 Jaypee brothers.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7"/>
              </a:rPr>
              <a:t>http</a:t>
            </a:r>
            <a:r>
              <a:rPr i="1" lang="en" sz="1200" u="sng">
                <a:solidFill>
                  <a:schemeClr val="hlink"/>
                </a:solidFill>
                <a:hlinkClick r:id="rId8"/>
              </a:rPr>
              <a:t>://www.moe.goc.tt/curriculumprocess.html</a:t>
            </a:r>
            <a:endParaRPr i="1" sz="1200"/>
          </a:p>
        </p:txBody>
      </p:sp>
      <p:pic>
        <p:nvPicPr>
          <p:cNvPr id="222" name="Google Shape;222;p28" title="beethovens_silence.mp3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575500" y="4715725"/>
            <a:ext cx="230125" cy="23012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8"/>
          <p:cNvSpPr txBox="1"/>
          <p:nvPr/>
        </p:nvSpPr>
        <p:spPr>
          <a:xfrm>
            <a:off x="2398025" y="48105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1698000" y="2218200"/>
            <a:ext cx="1149900" cy="410400"/>
          </a:xfrm>
          <a:prstGeom prst="rect">
            <a:avLst/>
          </a:prstGeom>
          <a:solidFill>
            <a:srgbClr val="90DDD6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Synopsis</a:t>
            </a:r>
            <a:endParaRPr b="1" sz="1800">
              <a:solidFill>
                <a:srgbClr val="000000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951850" y="727475"/>
            <a:ext cx="3964800" cy="50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Forms of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process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importance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trends in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Role of the state in curriculum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Meritocracy and its impact on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Relationship between power , ideology and the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/>
        </p:nvSpPr>
        <p:spPr>
          <a:xfrm>
            <a:off x="665300" y="101862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Objectives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665300" y="31051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Outcomes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572300" y="564050"/>
            <a:ext cx="4572000" cy="16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impart knowledge the instructional activities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improve students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achievement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accomplish and employed in making curriculum decisions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impart knowledge grounded in the discipline of art, rationale, aims and content of the curriculum.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4572300" y="2790625"/>
            <a:ext cx="4572000" cy="14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Analysed approach assessment methods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Reviewed curriculum review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formation.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Understands the learning objectives of designing curriculum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Describes incorporating an evaluative stage.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1309700" y="2044050"/>
            <a:ext cx="14286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Introduction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4693450" y="466200"/>
            <a:ext cx="4333800" cy="42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 of developing an elementary art curriculum intended for national distribution is described with special attention to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theoretical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practical criteria employed in making curriculum decisions.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as a set of subjects we face a much simpler task than the school that takes uopn the responsibility for all experiences the learner has both inside and outside the school.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 is composite of entire range of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experiences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learner undergoes of school or college. It ia a systematic arrangement of the sum total of selected experiences planned by a school or college or defined group of student to attain the aims of particular educational program.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/>
        </p:nvSpPr>
        <p:spPr>
          <a:xfrm>
            <a:off x="1562800" y="158075"/>
            <a:ext cx="14286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310750" y="557200"/>
            <a:ext cx="3932700" cy="3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Content + Principles of teaching and learning =  Curriculum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1562800" y="1403450"/>
            <a:ext cx="1428600" cy="3966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Forms of curriculum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889400" y="1971650"/>
            <a:ext cx="3879300" cy="15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There are 3 basic types of curriculum design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Subject- centred design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Learner- centered design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Problem- centred design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182175" y="3364700"/>
            <a:ext cx="4221900" cy="8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It is helpful to approach curriculum theory and practice in the light of aristotle influential categorization of knowledge into 3 disciplines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300050" y="4489850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heoretical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1641900" y="4489850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Practical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3064750" y="4489850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Productive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4824425" y="1401375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Theoretical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6166275" y="1401375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Practical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7589125" y="1401375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Productive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4663700" y="2326475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Syllabus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6277625" y="2326475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Process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7815350" y="2326475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Product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6277625" y="3152775"/>
            <a:ext cx="1178700" cy="281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Praxis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4" name="Google Shape;104;p17"/>
          <p:cNvCxnSpPr>
            <a:stCxn id="100" idx="3"/>
            <a:endCxn id="101" idx="1"/>
          </p:cNvCxnSpPr>
          <p:nvPr/>
        </p:nvCxnSpPr>
        <p:spPr>
          <a:xfrm>
            <a:off x="5842400" y="2467175"/>
            <a:ext cx="435300" cy="0"/>
          </a:xfrm>
          <a:prstGeom prst="straightConnector1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5" name="Google Shape;105;p17"/>
          <p:cNvCxnSpPr>
            <a:stCxn id="101" idx="3"/>
            <a:endCxn id="102" idx="1"/>
          </p:cNvCxnSpPr>
          <p:nvPr/>
        </p:nvCxnSpPr>
        <p:spPr>
          <a:xfrm>
            <a:off x="7456325" y="2467175"/>
            <a:ext cx="359100" cy="0"/>
          </a:xfrm>
          <a:prstGeom prst="straightConnector1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p17"/>
          <p:cNvCxnSpPr>
            <a:stCxn id="101" idx="2"/>
            <a:endCxn id="103" idx="0"/>
          </p:cNvCxnSpPr>
          <p:nvPr/>
        </p:nvCxnSpPr>
        <p:spPr>
          <a:xfrm>
            <a:off x="6866975" y="2607875"/>
            <a:ext cx="0" cy="544800"/>
          </a:xfrm>
          <a:prstGeom prst="straightConnector1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7" name="Google Shape;107;p1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/>
        </p:nvSpPr>
        <p:spPr>
          <a:xfrm>
            <a:off x="181775" y="545350"/>
            <a:ext cx="4266600" cy="42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Formulating education objectives : The Philosophies serves as a framework within which an organisation, school or college or educational program can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function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with an objective and purpose.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Criteria for content selection : The selection, organisation and guidance of students learning experiences should be submitted to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continuous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appraisal by the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faculties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Organising the content : Continuity ,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sequence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integration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must be included.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Selecting learning experience: learning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experience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is defined as an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interaction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between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the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student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and condition in environment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which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she/he can react.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1363150" y="267325"/>
            <a:ext cx="63468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Curricular Process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4673000" y="652300"/>
            <a:ext cx="4106100" cy="41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	Evaluating the curriculum: The curriculum process is the success or failure depends on the educational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enterprise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means of some measurement and assessment of change in behaviour.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	Assessment of Educational needs: Felt needs real needs observed needs are interconnected.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	 Development tryout: will gather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empirical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data to support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whether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curriculum is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relevant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useful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reliable and valid.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/>
        </p:nvSpPr>
        <p:spPr>
          <a:xfrm>
            <a:off x="1122800" y="267325"/>
            <a:ext cx="70149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Importance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160400" y="1133475"/>
            <a:ext cx="4266600" cy="3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Explicit curriculum is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important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in ensuring that teaching occurs.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Explicit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prevents excessive overlaps across grade levels.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 needs to be organised.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explicit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makes differentiated instruction possible.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Achievement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of educational aims.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4715775" y="1101425"/>
            <a:ext cx="4106100" cy="3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Criteria of suitable teachers.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Selection of suitable methods.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Reflects trends in education.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Providing suitable knowledge.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Proving suitable activities and experiences.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Providing wholesome influences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/>
        </p:nvSpPr>
        <p:spPr>
          <a:xfrm>
            <a:off x="1122800" y="267325"/>
            <a:ext cx="70149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New trends in education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245950" y="1133475"/>
            <a:ext cx="4266600" cy="3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Live stream teaching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School - to - school learning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3D printing.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Self - directed learning.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Reverse gamification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Virtual reality.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4790625" y="1074675"/>
            <a:ext cx="4106100" cy="3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Adaptive learning algorithms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Maker tinkering.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school questions guide everything.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Artificial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intelligence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learning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taxonomies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/>
        </p:nvSpPr>
        <p:spPr>
          <a:xfrm>
            <a:off x="1122800" y="267325"/>
            <a:ext cx="7014900" cy="224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Role of state in curriculum development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160400" y="1133475"/>
            <a:ext cx="4266600" cy="3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It plays a major role in curriculum construction, implementation, evaluation, research and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reconstruction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thought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their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educational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departments.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It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permits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the schools /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colleges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/ to start and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continue the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course according to the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infrastructure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It is responsible for the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proper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development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implementation in the schools on the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basis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of leaderships provided by the national bodies.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4715775" y="1101425"/>
            <a:ext cx="4106100" cy="3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Helps to propagate the concepts and principles of curriculum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its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also conducts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evaluation and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curriculum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formulates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philosophies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objectives ,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syllabi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framework of all the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It will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permission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start and to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course. It can stop a program if it feels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that's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schools/ college is not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providing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necessary facilities.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Recommended by tge 86 NPE, 1988 NCF,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 NEP.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21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